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22"/>
  </p:notesMasterIdLst>
  <p:sldIdLst>
    <p:sldId id="256" r:id="rId2"/>
    <p:sldId id="257" r:id="rId3"/>
    <p:sldId id="303" r:id="rId4"/>
    <p:sldId id="304" r:id="rId5"/>
    <p:sldId id="267" r:id="rId6"/>
    <p:sldId id="305" r:id="rId7"/>
    <p:sldId id="276" r:id="rId8"/>
    <p:sldId id="269" r:id="rId9"/>
    <p:sldId id="287" r:id="rId10"/>
    <p:sldId id="296" r:id="rId11"/>
    <p:sldId id="291" r:id="rId12"/>
    <p:sldId id="289" r:id="rId13"/>
    <p:sldId id="274" r:id="rId14"/>
    <p:sldId id="294" r:id="rId15"/>
    <p:sldId id="288" r:id="rId16"/>
    <p:sldId id="295" r:id="rId17"/>
    <p:sldId id="293" r:id="rId18"/>
    <p:sldId id="275" r:id="rId19"/>
    <p:sldId id="297" r:id="rId20"/>
    <p:sldId id="306" r:id="rId21"/>
  </p:sldIdLst>
  <p:sldSz cx="6858000" cy="9144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65" autoAdjust="0"/>
    <p:restoredTop sz="94706" autoAdjust="0"/>
  </p:normalViewPr>
  <p:slideViewPr>
    <p:cSldViewPr snapToGrid="0">
      <p:cViewPr varScale="1">
        <p:scale>
          <a:sx n="82" d="100"/>
          <a:sy n="82" d="100"/>
        </p:scale>
        <p:origin x="-3228" y="-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861CA-43D4-47C0-B252-FA00BE4727FD}" type="datetimeFigureOut">
              <a:rPr lang="cs-CZ" smtClean="0"/>
              <a:pPr/>
              <a:t>08.10.2018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3936D-6863-48FE-BA1A-453B74BE8ED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735677" y="1700034"/>
            <a:ext cx="5386648" cy="574393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816102" y="1847088"/>
            <a:ext cx="5225796" cy="5449824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2846070" y="1690307"/>
            <a:ext cx="1165860" cy="8534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2914650" y="1690308"/>
            <a:ext cx="1028700" cy="73152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8461" y="2788351"/>
            <a:ext cx="5101080" cy="34544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4650" b="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681" y="6242749"/>
            <a:ext cx="5102352" cy="67056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050" spc="6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050"/>
            </a:lvl2pPr>
            <a:lvl3pPr marL="685800" indent="0" algn="ctr">
              <a:buNone/>
              <a:defRPr sz="1050"/>
            </a:lvl3pPr>
            <a:lvl4pPr marL="1028700" indent="0" algn="ctr">
              <a:buNone/>
              <a:defRPr sz="1050"/>
            </a:lvl4pPr>
            <a:lvl5pPr marL="1371600" indent="0" algn="ctr">
              <a:buNone/>
              <a:defRPr sz="1050"/>
            </a:lvl5pPr>
            <a:lvl6pPr marL="1714500" indent="0" algn="ctr">
              <a:buNone/>
              <a:defRPr sz="1050"/>
            </a:lvl6pPr>
            <a:lvl7pPr marL="2057400" indent="0" algn="ctr">
              <a:buNone/>
              <a:defRPr sz="1050"/>
            </a:lvl7pPr>
            <a:lvl8pPr marL="2400300" indent="0" algn="ctr">
              <a:buNone/>
              <a:defRPr sz="1050"/>
            </a:lvl8pPr>
            <a:lvl9pPr marL="2743200" indent="0" algn="ctr">
              <a:buNone/>
              <a:defRPr sz="105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2948940" y="1769584"/>
            <a:ext cx="960120" cy="609600"/>
          </a:xfrm>
        </p:spPr>
        <p:txBody>
          <a:bodyPr/>
          <a:lstStyle>
            <a:lvl1pPr algn="ctr">
              <a:defRPr sz="825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AAD090C6-D864-4A67-9FB3-8B454760722C}" type="datetimeFigureOut">
              <a:rPr lang="cs-CZ" smtClean="0"/>
              <a:pPr/>
              <a:t>08.10.2018</a:t>
            </a:fld>
            <a:endParaRPr lang="cs-CZ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828702" y="6948080"/>
            <a:ext cx="3321844" cy="304800"/>
          </a:xfrm>
        </p:spPr>
        <p:txBody>
          <a:bodyPr/>
          <a:lstStyle>
            <a:lvl1pPr algn="l">
              <a:defRPr sz="6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4841393" y="6949440"/>
            <a:ext cx="1187933" cy="3048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391589C-E009-400C-98B7-3C3639F1FF6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598382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90C6-D864-4A67-9FB3-8B454760722C}" type="datetimeFigureOut">
              <a:rPr lang="cs-CZ" smtClean="0"/>
              <a:pPr/>
              <a:t>08.10.2018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589C-E009-400C-98B7-3C3639F1FF6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192476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735677" y="1700034"/>
            <a:ext cx="5386648" cy="574393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816102" y="1847088"/>
            <a:ext cx="5225796" cy="5449824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2846070" y="1690307"/>
            <a:ext cx="1165860" cy="8534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2914650" y="1690308"/>
            <a:ext cx="1028700" cy="73152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538" y="2792412"/>
            <a:ext cx="5102352" cy="3450336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465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9539" y="6242749"/>
            <a:ext cx="5102352" cy="670560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>
                <a:solidFill>
                  <a:schemeClr val="tx1"/>
                </a:solidFill>
                <a:effectLst/>
              </a:defRPr>
            </a:lvl1pPr>
            <a:lvl2pPr marL="3429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948940" y="1767840"/>
            <a:ext cx="960120" cy="609600"/>
          </a:xfrm>
        </p:spPr>
        <p:txBody>
          <a:bodyPr/>
          <a:lstStyle>
            <a:lvl1pPr algn="ctr">
              <a:defRPr lang="en-US" sz="825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AD090C6-D864-4A67-9FB3-8B454760722C}" type="datetimeFigureOut">
              <a:rPr lang="cs-CZ" smtClean="0"/>
              <a:pPr/>
              <a:t>08.10.2018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28509" y="6948080"/>
            <a:ext cx="3322701" cy="304800"/>
          </a:xfrm>
        </p:spPr>
        <p:txBody>
          <a:bodyPr/>
          <a:lstStyle>
            <a:lvl1pPr algn="l">
              <a:defRPr/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0033" y="6948080"/>
            <a:ext cx="1188149" cy="304800"/>
          </a:xfrm>
        </p:spPr>
        <p:txBody>
          <a:bodyPr/>
          <a:lstStyle/>
          <a:p>
            <a:fld id="{1391589C-E009-400C-98B7-3C3639F1FF6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8254630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2804160"/>
            <a:ext cx="2743200" cy="524256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66160" y="2804160"/>
            <a:ext cx="2743200" cy="524256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90C6-D864-4A67-9FB3-8B454760722C}" type="datetimeFigureOut">
              <a:rPr lang="cs-CZ" smtClean="0"/>
              <a:pPr/>
              <a:t>08.10.2018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589C-E009-400C-98B7-3C3639F1FF6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881939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2765779"/>
            <a:ext cx="2743200" cy="85344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25" b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3674531"/>
            <a:ext cx="2743200" cy="42672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2765779"/>
            <a:ext cx="2743200" cy="85344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25" b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3675441"/>
            <a:ext cx="2743200" cy="42672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90C6-D864-4A67-9FB3-8B454760722C}" type="datetimeFigureOut">
              <a:rPr lang="cs-CZ" smtClean="0"/>
              <a:pPr/>
              <a:t>08.10.2018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589C-E009-400C-98B7-3C3639F1FF6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95516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90C6-D864-4A67-9FB3-8B454760722C}" type="datetimeFigureOut">
              <a:rPr lang="cs-CZ" smtClean="0"/>
              <a:pPr/>
              <a:t>08.10.2018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589C-E009-400C-98B7-3C3639F1FF6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796792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90C6-D864-4A67-9FB3-8B454760722C}" type="datetimeFigureOut">
              <a:rPr lang="cs-CZ" smtClean="0"/>
              <a:pPr/>
              <a:t>08.10.2018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589C-E009-400C-98B7-3C3639F1FF6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255218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38110" y="231648"/>
            <a:ext cx="4798886" cy="86807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5073968" y="231648"/>
            <a:ext cx="1645920" cy="86807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9225" y="809856"/>
            <a:ext cx="1367314" cy="2194560"/>
          </a:xfrm>
        </p:spPr>
        <p:txBody>
          <a:bodyPr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732" y="1209524"/>
            <a:ext cx="4071642" cy="6724952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9225" y="3048000"/>
            <a:ext cx="1367314" cy="46736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97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90C6-D864-4A67-9FB3-8B454760722C}" type="datetimeFigureOut">
              <a:rPr lang="cs-CZ" smtClean="0"/>
              <a:pPr/>
              <a:t>08.10.2018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cs-C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5846444" y="8413448"/>
            <a:ext cx="82296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91589C-E009-400C-98B7-3C3639F1FF6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2" name="Rectangle 11"/>
          <p:cNvSpPr/>
          <p:nvPr/>
        </p:nvSpPr>
        <p:spPr>
          <a:xfrm>
            <a:off x="5151120" y="365760"/>
            <a:ext cx="1491615" cy="841248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107694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073968" y="231648"/>
            <a:ext cx="1645920" cy="86807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9225" y="804672"/>
            <a:ext cx="1368171" cy="2194560"/>
          </a:xfrm>
        </p:spPr>
        <p:txBody>
          <a:bodyPr anchor="b">
            <a:noAutofit/>
          </a:bodyPr>
          <a:lstStyle>
            <a:lvl1pPr algn="l">
              <a:defRPr sz="1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87" y="231648"/>
            <a:ext cx="4798886" cy="8680704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9225" y="3048000"/>
            <a:ext cx="1368171" cy="466953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600"/>
              </a:spcBef>
              <a:buNone/>
              <a:defRPr sz="97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AD090C6-D864-4A67-9FB3-8B454760722C}" type="datetimeFigureOut">
              <a:rPr lang="cs-CZ" smtClean="0"/>
              <a:pPr/>
              <a:t>08.10.2018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685800" rtl="0" eaLnBrk="1" latinLnBrk="0" hangingPunct="1">
              <a:defRPr lang="en-US" sz="675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48160" y="8412480"/>
            <a:ext cx="822960" cy="36576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391589C-E009-400C-98B7-3C3639F1FF6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5151120" y="365760"/>
            <a:ext cx="1491615" cy="841248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212863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90C6-D864-4A67-9FB3-8B454760722C}" type="datetimeFigureOut">
              <a:rPr lang="cs-CZ" smtClean="0"/>
              <a:pPr/>
              <a:t>08.10.2018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589C-E009-400C-98B7-3C3639F1FF6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923391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57775" y="1016000"/>
            <a:ext cx="1328738" cy="70104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1016000"/>
            <a:ext cx="4543425" cy="7010400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90C6-D864-4A67-9FB3-8B454760722C}" type="datetimeFigureOut">
              <a:rPr lang="cs-CZ" smtClean="0"/>
              <a:pPr/>
              <a:t>08.10.2018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1589C-E009-400C-98B7-3C3639F1FF6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2188545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017" y="231648"/>
            <a:ext cx="6593967" cy="8680704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856792"/>
            <a:ext cx="5760720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2804160"/>
            <a:ext cx="5760720" cy="524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6076" y="8412480"/>
            <a:ext cx="154305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6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AD090C6-D864-4A67-9FB3-8B454760722C}" type="datetimeFigureOut">
              <a:rPr lang="cs-CZ" smtClean="0"/>
              <a:pPr/>
              <a:t>08.10.2018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7672" y="8412480"/>
            <a:ext cx="2962656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6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67537" y="8412480"/>
            <a:ext cx="82296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67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391589C-E009-400C-98B7-3C3639F1FF6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661876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37160" indent="-137160" algn="l" defTabSz="685800" rtl="0" eaLnBrk="1" latinLnBrk="0" hangingPunct="1">
        <a:lnSpc>
          <a:spcPct val="100000"/>
        </a:lnSpc>
        <a:spcBef>
          <a:spcPts val="675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://www.zscirkvice.cz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714500" y="2032844"/>
            <a:ext cx="3429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dirty="0">
              <a:solidFill>
                <a:srgbClr val="943634"/>
              </a:solidFill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dirty="0">
              <a:solidFill>
                <a:srgbClr val="943634"/>
              </a:solidFill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dirty="0">
              <a:solidFill>
                <a:srgbClr val="943634"/>
              </a:solidFill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dirty="0">
              <a:solidFill>
                <a:srgbClr val="943634"/>
              </a:solidFill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dirty="0">
              <a:solidFill>
                <a:srgbClr val="943634"/>
              </a:solidFill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cs-CZ" altLang="cs-CZ" dirty="0">
              <a:solidFill>
                <a:srgbClr val="943634"/>
              </a:solidFill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441102" y="277920"/>
            <a:ext cx="609012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ČASOPIS   CÍRKVIČÁK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sz="4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1</a:t>
            </a:r>
            <a:r>
              <a:rPr kumimoji="0" lang="cs-CZ" altLang="cs-CZ" sz="4000" b="1" i="0" u="none" strike="noStrike" normalizeH="0" baseline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. číslo</a:t>
            </a:r>
            <a:endParaRPr kumimoji="0" lang="cs-CZ" altLang="cs-CZ" sz="4000" b="1" i="0" u="none" strike="noStrike" normalizeH="0" baseline="0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obrázek 1" descr="Základní škola Církvice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6790" y="2588984"/>
            <a:ext cx="2878751" cy="1058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ovéPole 7"/>
          <p:cNvSpPr txBox="1"/>
          <p:nvPr/>
        </p:nvSpPr>
        <p:spPr>
          <a:xfrm>
            <a:off x="1603950" y="8013071"/>
            <a:ext cx="4065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Školní rok 2018/2019</a:t>
            </a:r>
            <a:endParaRPr lang="cs-CZ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026" name="Picture 2" descr="C:\Users\Uživatel\Desktop\škol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89" y="3706941"/>
            <a:ext cx="4457105" cy="3329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66904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67003" y="201310"/>
            <a:ext cx="4359058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REDAKČNÍ</a:t>
            </a:r>
            <a:r>
              <a:rPr kumimoji="0" lang="cs-CZ" altLang="cs-CZ" sz="2400" b="1" i="0" u="none" strike="noStrike" cap="none" normalizeH="0" dirty="0" smtClean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RADA</a:t>
            </a: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cs-CZ" altLang="cs-CZ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Tonda </a:t>
            </a:r>
            <a:r>
              <a:rPr kumimoji="0" lang="cs-CZ" altLang="cs-CZ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Vavřička</a:t>
            </a:r>
            <a:endParaRPr kumimoji="0" lang="cs-CZ" altLang="cs-CZ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Amálka </a:t>
            </a:r>
            <a:r>
              <a:rPr lang="cs-CZ" altLang="cs-CZ" sz="20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Pernikářová</a:t>
            </a:r>
            <a:endParaRPr lang="cs-CZ" altLang="cs-CZ" sz="20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Filda</a:t>
            </a:r>
            <a:r>
              <a:rPr kumimoji="0" lang="cs-CZ" alt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cs-CZ" altLang="cs-CZ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Lanc</a:t>
            </a:r>
            <a:endParaRPr kumimoji="0" lang="cs-CZ" altLang="cs-CZ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Tom Kubín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Natálka</a:t>
            </a:r>
            <a:r>
              <a:rPr kumimoji="0" lang="cs-CZ" altLang="cs-CZ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Veselá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2000" b="1" baseline="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Domča</a:t>
            </a:r>
            <a:r>
              <a:rPr lang="cs-CZ" altLang="cs-CZ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Navrátilová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Eliška</a:t>
            </a:r>
            <a:r>
              <a:rPr kumimoji="0" lang="cs-CZ" altLang="cs-CZ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cs-CZ" altLang="cs-CZ" sz="20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Hříbalová</a:t>
            </a:r>
            <a:endParaRPr kumimoji="0" lang="cs-CZ" altLang="cs-CZ" sz="2000" b="1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2000" b="1" baseline="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Lucinka</a:t>
            </a:r>
            <a:r>
              <a:rPr lang="cs-CZ" altLang="cs-CZ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Kopřivová</a:t>
            </a:r>
            <a:endParaRPr kumimoji="0" lang="cs-CZ" altLang="cs-CZ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3699164" y="8774668"/>
            <a:ext cx="2805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alibri" pitchFamily="34" charset="0"/>
              </a:rPr>
              <a:t>Foto: Ludmila Hrušková</a:t>
            </a:r>
            <a:endParaRPr lang="cs-CZ" dirty="0"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2297" y="3531108"/>
            <a:ext cx="3919155" cy="524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0175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910971" y="206967"/>
            <a:ext cx="43590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0" u="none" strike="noStrike" cap="none" normalizeH="0" baseline="0" dirty="0" smtClean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NĚCO  O  REDAKTORECH</a:t>
            </a:r>
            <a:endParaRPr kumimoji="0" lang="cs-CZ" altLang="cs-C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20624" y="804672"/>
            <a:ext cx="61630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Ahoj, já jsem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Naty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☺. Je mi deset let. Mezi mé záliby patří hra na klavír,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zpívání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♥, sestavování článků, bruslení na kolečkových bruslích. Mám bratra. Chovám dvě želvy. Jejich jména jsou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Riky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a Ela. Mám také dvě kočky,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Sheilu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a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Kessie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. </a:t>
            </a:r>
          </a:p>
          <a:p>
            <a:pPr algn="just"/>
            <a:endParaRPr lang="cs-CZ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365760" y="2542032"/>
            <a:ext cx="614476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Ahoj. Jmenuju se Filip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Lanc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a jsem jeden z novinářů. Jsem též šéfredaktor. Je mi jedenáct. Mám staršího bratra a malou andulku se třemi šneky. Andulka se jmenuje Ferda a mí šneci se jmenují Alfonso a Bob a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Carl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. Zbožňuju oranžovou a lišky. Zajímám se o střelné zbraně. Mé koníčky jsou hraní her a logické hry. Oblíbenými hudebními skupinami jsou Skelet a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Škwor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. </a:t>
            </a:r>
          </a:p>
          <a:p>
            <a:endParaRPr lang="cs-CZ" dirty="0"/>
          </a:p>
        </p:txBody>
      </p:sp>
      <p:sp>
        <p:nvSpPr>
          <p:cNvPr id="9" name="TextovéPole 8"/>
          <p:cNvSpPr txBox="1"/>
          <p:nvPr/>
        </p:nvSpPr>
        <p:spPr>
          <a:xfrm>
            <a:off x="365760" y="4828032"/>
            <a:ext cx="607161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Ahoj. Já jsem Lucinka. Je mi deset let. Mám staršího bratra Míšu. Mezi mé záliby patří ježdění na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longboardu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a bruslení na ledě. Moje oblíbené barvy jsou bílá, černá, šedá. Mí domácí mazlíčci jsou pes, morče, andulky a agama vousatá. Mými oblíbenými zpěváky jsou pak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Marcus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and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Martinus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r>
              <a:rPr lang="cs-CZ" dirty="0" smtClean="0"/>
              <a:t> </a:t>
            </a:r>
          </a:p>
          <a:p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402336" y="6928009"/>
            <a:ext cx="605332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Ahoj. Jmenuji se Eliška. Je mi deset let. Mám mladšího bratra Dominika a tomu je dva a půl roku. Mé koníčky jsou ježdění na koni, matematika a plavání. Moje oblíbená barva je duhová. Ráda jím vanilkovou zmrzlinu, rajskou omáčku. Mám  dvě sestřenice Anežku a Helenku a dva bratrance Štěpána a Janka. Hodně si spolu hrajeme.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350175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402336" y="329184"/>
            <a:ext cx="61264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Ahoj, jmenuji se Amálka a je mi deset let. Mezi mé koníčky patří fotbal, ježdění na kole, chození ven s kamarády a chození ke kamarádům. Moje oblíbená barva je černá. Moji mazlíčci jsou křeček a pes. Mám starší sestru jménem Anička</a:t>
            </a:r>
            <a:r>
              <a:rPr lang="ko-KR" altLang="en-US" sz="2000" dirty="0" smtClean="0">
                <a:latin typeface="Calibri" pitchFamily="34" charset="0"/>
                <a:cs typeface="Calibri" pitchFamily="34" charset="0"/>
              </a:rPr>
              <a:t>♥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. Mí mazlíčci mají jméno pes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Honey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a křeček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Mr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.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Jingles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. Nejraději nosím černé džíny a světle růžovou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mikinu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☺. Nejradši mám zpěváka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Pekaře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♫. Moje nejmilejší skupina je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Kabát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♫.</a:t>
            </a:r>
          </a:p>
          <a:p>
            <a:endParaRPr lang="cs-CZ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47472" y="3163824"/>
            <a:ext cx="612648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Ahoj jmenuji se Tonda, je mi 10 let. Moje záliby jsou volejbal, ježdění na kole a kopání míčem. Mám rád zelenou barvu. Moji domácí mazlíčci jsou pes jménem Betty, křeček jménem Bublina a dvě želvy. Jedna se jmenuje Vašík a druhá se jmenuje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Ťulda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. </a:t>
            </a:r>
          </a:p>
          <a:p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384048" y="5010912"/>
            <a:ext cx="603504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Ahoj. Já jsem to Tom a je mi 11 let. Hraji fotbal a baví mě jezdit na skateboardu. Moje oblíbená barva je modrá, tak se nedivte, když na mně někdy uvidíte modrou barvu. Mám bratra Šímu, kterého někteří z vás znají. Moje oblíbená písnička je „In My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Mind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“.</a:t>
            </a:r>
          </a:p>
          <a:p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365760" y="6928009"/>
            <a:ext cx="59984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Ahoj. Jsem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Domča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. Je mi jedenáct let. Mám sestru Adélu a té je sedm let. Moje nejoblíbenější zvířata jsou pes a kočka. Doma mám čtyři zvířátka - psa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Rockyho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, kočičku Terezku, morčátko jménem Felix a králíčka, který se jmenuje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Cookie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. Moje nejoblíbenější barva je modrá a černá.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987881" y="424665"/>
            <a:ext cx="3970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SLOVO   ŠÉFREDAKTORA</a:t>
            </a:r>
            <a:endParaRPr lang="cs-CZ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549203" y="1157971"/>
            <a:ext cx="591228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cs-CZ" dirty="0" smtClean="0"/>
          </a:p>
          <a:p>
            <a:pPr algn="just"/>
            <a:endParaRPr lang="cs-CZ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cs-CZ" dirty="0" smtClean="0">
                <a:latin typeface="Calibri" pitchFamily="34" charset="0"/>
              </a:rPr>
              <a:t>	</a:t>
            </a:r>
            <a:endParaRPr lang="cs-CZ" dirty="0">
              <a:latin typeface="Calibri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l="38923" t="-3184" r="-14090"/>
          <a:stretch>
            <a:fillRect/>
          </a:stretch>
        </p:blipFill>
        <p:spPr bwMode="auto">
          <a:xfrm>
            <a:off x="3767328" y="6126480"/>
            <a:ext cx="2675466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ovéPole 5"/>
          <p:cNvSpPr txBox="1"/>
          <p:nvPr/>
        </p:nvSpPr>
        <p:spPr>
          <a:xfrm>
            <a:off x="804672" y="1261872"/>
            <a:ext cx="544982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400" dirty="0" smtClean="0">
                <a:latin typeface="Calibri" pitchFamily="34" charset="0"/>
                <a:cs typeface="Calibri" pitchFamily="34" charset="0"/>
              </a:rPr>
              <a:t>Vážení čtenáři.</a:t>
            </a:r>
          </a:p>
          <a:p>
            <a:pPr algn="just"/>
            <a:r>
              <a:rPr lang="cs-CZ" sz="2400" dirty="0" smtClean="0">
                <a:latin typeface="Calibri" pitchFamily="34" charset="0"/>
                <a:cs typeface="Calibri" pitchFamily="34" charset="0"/>
              </a:rPr>
              <a:t> </a:t>
            </a:r>
          </a:p>
          <a:p>
            <a:pPr algn="just"/>
            <a:r>
              <a:rPr lang="cs-CZ" sz="2400" dirty="0" smtClean="0">
                <a:latin typeface="Calibri" pitchFamily="34" charset="0"/>
                <a:cs typeface="Calibri" pitchFamily="34" charset="0"/>
              </a:rPr>
              <a:t>Podzim nám přináší přiměřenou zimu. Hlavně se teple oblékněte, abyste nebyli nemocní. Počasí nám docela kolísá. Občas je teplo, občas zima a nevíme, co nás bude příští den čekat.</a:t>
            </a:r>
          </a:p>
          <a:p>
            <a:pPr algn="just"/>
            <a:endParaRPr lang="cs-CZ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cs-CZ" sz="2400" dirty="0" smtClean="0">
                <a:latin typeface="Calibri" pitchFamily="34" charset="0"/>
                <a:cs typeface="Calibri" pitchFamily="34" charset="0"/>
              </a:rPr>
              <a:t>Doufám, že se Vám naše první vydání časopisu </a:t>
            </a:r>
            <a:r>
              <a:rPr lang="cs-CZ" sz="2400" dirty="0" err="1" smtClean="0">
                <a:latin typeface="Calibri" pitchFamily="34" charset="0"/>
                <a:cs typeface="Calibri" pitchFamily="34" charset="0"/>
              </a:rPr>
              <a:t>Církvičák</a:t>
            </a:r>
            <a:r>
              <a:rPr lang="cs-CZ" sz="2400" dirty="0" smtClean="0">
                <a:latin typeface="Calibri" pitchFamily="34" charset="0"/>
                <a:cs typeface="Calibri" pitchFamily="34" charset="0"/>
              </a:rPr>
              <a:t> ve školním roce 2018/2019 bude líbit a také, že se Vám budou líbit i další vydání.</a:t>
            </a:r>
          </a:p>
          <a:p>
            <a:pPr algn="just"/>
            <a:endParaRPr lang="cs-CZ" sz="2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cs-CZ" sz="2400" dirty="0" smtClean="0">
                <a:latin typeface="Calibri" pitchFamily="34" charset="0"/>
                <a:cs typeface="Calibri" pitchFamily="34" charset="0"/>
              </a:rPr>
              <a:t>Váš </a:t>
            </a:r>
            <a:r>
              <a:rPr lang="cs-CZ" sz="2400" dirty="0" err="1" smtClean="0">
                <a:latin typeface="Calibri" pitchFamily="34" charset="0"/>
                <a:cs typeface="Calibri" pitchFamily="34" charset="0"/>
              </a:rPr>
              <a:t>Filda</a:t>
            </a:r>
            <a:endParaRPr lang="cs-CZ" sz="2400" dirty="0" smtClean="0">
              <a:latin typeface="Calibri" pitchFamily="34" charset="0"/>
              <a:cs typeface="Calibri" pitchFamily="34" charset="0"/>
            </a:endParaRPr>
          </a:p>
          <a:p>
            <a:endParaRPr lang="cs-CZ" sz="2400" dirty="0"/>
          </a:p>
        </p:txBody>
      </p:sp>
    </p:spTree>
    <p:extLst>
      <p:ext uri="{BB962C8B-B14F-4D97-AF65-F5344CB8AC3E}">
        <p14:creationId xmlns="" xmlns:p14="http://schemas.microsoft.com/office/powerpoint/2010/main" val="92323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664208" y="548640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Calibri" pitchFamily="34" charset="0"/>
                <a:cs typeface="Calibri" pitchFamily="34" charset="0"/>
              </a:rPr>
              <a:t>MÉ  LETNÍ  PRÁZDNINY  2018</a:t>
            </a:r>
            <a:endParaRPr lang="cs-CZ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512064" y="1426464"/>
            <a:ext cx="563270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O prázdninách jsme jezdili do školy a k babičce. Na dovolené v Německu jsme chodili do přístavu, jezdili na výlety (Miss Arkona, moře, pláž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Glowe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= 7km, maják, zoo). Miss Arkona je takový menší majáček. Také jsme navštívili moře. Našli jsme také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medůzu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, ale nežahala. Byli jsme na pláži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Glowe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, která měřila 7km a 664m. Byla tam i výstava, kde jsme viděli kotvy, hlásiče. Navštívili jsme i babičku Aničku v Jablonci. Šli jsme do lesa, na přehradu . Jezdili jsme do Liberce, navštívili jsme zoo a Ještěd. Když jsme přijeli domů, tak jsme se šli přivítat. Byli jsme doma i u babičky. Jeli jsme na Louisiana ranč, kde jsme pomáhali osmnáctiměsíční Terezce s mozkovou obrnou </a:t>
            </a:r>
            <a:r>
              <a:rPr lang="cs-CZ" sz="2000" dirty="0" smtClean="0">
                <a:latin typeface="Calibri" pitchFamily="34" charset="0"/>
                <a:cs typeface="Calibri" pitchFamily="34" charset="0"/>
                <a:sym typeface="Wingdings"/>
              </a:rPr>
              <a:t>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. Našla jsem si také kamarádku Terezku Aničku. Se sestřenicemi a bratrancem jsme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chodilï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na procházky, jeli  do Fajn Parku. Nejvíce se mi líbil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Bosov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. Konec týdne jsme měli párty, bratrancovy desáté narozeniny.</a:t>
            </a:r>
          </a:p>
          <a:p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3511296" y="7552944"/>
            <a:ext cx="3584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Napsala: Natálka Veselá</a:t>
            </a:r>
            <a:endParaRPr lang="cs-CZ" sz="2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679339"/>
            <a:ext cx="184731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sz="1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sz="1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sz="1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sz="1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513115" y="654131"/>
            <a:ext cx="4125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cs-CZ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2112817" y="269688"/>
            <a:ext cx="3026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Calibri" pitchFamily="34" charset="0"/>
                <a:cs typeface="Calibri" pitchFamily="34" charset="0"/>
              </a:rPr>
              <a:t>PODZIMNÍ  BÁSNIČKA</a:t>
            </a:r>
            <a:endParaRPr lang="cs-CZ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0" y="741700"/>
            <a:ext cx="6858000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cs-CZ" sz="2000" dirty="0" smtClean="0">
                <a:latin typeface="Calibri" pitchFamily="34" charset="0"/>
                <a:cs typeface="Calibri" pitchFamily="34" charset="0"/>
              </a:rPr>
              <a:t>Padá,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padá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listí</a:t>
            </a:r>
          </a:p>
          <a:p>
            <a:pPr algn="ctr">
              <a:lnSpc>
                <a:spcPct val="200000"/>
              </a:lnSpc>
            </a:pPr>
            <a:r>
              <a:rPr lang="cs-CZ" sz="2000" dirty="0" smtClean="0">
                <a:latin typeface="Calibri" pitchFamily="34" charset="0"/>
                <a:cs typeface="Calibri" pitchFamily="34" charset="0"/>
              </a:rPr>
              <a:t>pod nohama nám šustí.</a:t>
            </a:r>
          </a:p>
          <a:p>
            <a:pPr algn="ctr">
              <a:lnSpc>
                <a:spcPct val="200000"/>
              </a:lnSpc>
            </a:pPr>
            <a:r>
              <a:rPr lang="cs-CZ" sz="2000" dirty="0" smtClean="0">
                <a:latin typeface="Calibri" pitchFamily="34" charset="0"/>
                <a:cs typeface="Calibri" pitchFamily="34" charset="0"/>
              </a:rPr>
              <a:t>Sbíráme kaštany, jablka a hrušky.</a:t>
            </a:r>
          </a:p>
          <a:p>
            <a:pPr algn="ctr">
              <a:lnSpc>
                <a:spcPct val="200000"/>
              </a:lnSpc>
            </a:pPr>
            <a:r>
              <a:rPr lang="cs-CZ" sz="2000" dirty="0" smtClean="0">
                <a:latin typeface="Calibri" pitchFamily="34" charset="0"/>
                <a:cs typeface="Calibri" pitchFamily="34" charset="0"/>
              </a:rPr>
              <a:t>Ve škole používáme pera a tužky.</a:t>
            </a:r>
          </a:p>
          <a:p>
            <a:pPr algn="ctr"/>
            <a:r>
              <a:rPr lang="cs-CZ" sz="2400" dirty="0" smtClean="0">
                <a:latin typeface="Calibri" pitchFamily="34" charset="0"/>
              </a:rPr>
              <a:t>						</a:t>
            </a:r>
          </a:p>
          <a:p>
            <a:pPr algn="ctr"/>
            <a:r>
              <a:rPr lang="cs-CZ" dirty="0" smtClean="0">
                <a:latin typeface="Calibri" pitchFamily="34" charset="0"/>
              </a:rPr>
              <a:t>																	</a:t>
            </a:r>
          </a:p>
          <a:p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  <a:p>
            <a:r>
              <a:rPr lang="cs-CZ" dirty="0" smtClean="0">
                <a:latin typeface="Calibri" pitchFamily="34" charset="0"/>
              </a:rPr>
              <a:t>				Napsal: Tonda </a:t>
            </a:r>
            <a:r>
              <a:rPr lang="cs-CZ" dirty="0" err="1" smtClean="0">
                <a:latin typeface="Calibri" pitchFamily="34" charset="0"/>
              </a:rPr>
              <a:t>Vavřička</a:t>
            </a:r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  <a:p>
            <a:r>
              <a:rPr lang="cs-CZ" dirty="0" smtClean="0">
                <a:latin typeface="Calibri" pitchFamily="34" charset="0"/>
              </a:rPr>
              <a:t>	Zdroj obrázku: http://mskamaradi.cz/category/pracovni-listy/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7" name="Obrázek 0" descr="padá listí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2750" y="3686646"/>
            <a:ext cx="2266097" cy="26958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863644" y="402391"/>
            <a:ext cx="3590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/>
              <a:t>ŠKOLNÍ  OLYMPIÁDA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270164" y="715435"/>
            <a:ext cx="63384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 </a:t>
            </a:r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  <a:p>
            <a:pPr algn="just"/>
            <a:endParaRPr lang="cs-CZ" dirty="0" smtClean="0">
              <a:latin typeface="Calibri" pitchFamily="34" charset="0"/>
            </a:endParaRPr>
          </a:p>
          <a:p>
            <a:r>
              <a:rPr lang="cs-CZ" dirty="0" smtClean="0">
                <a:latin typeface="Calibri" pitchFamily="34" charset="0"/>
                <a:cs typeface="Calibri" pitchFamily="34" charset="0"/>
              </a:rPr>
              <a:t>                           </a:t>
            </a:r>
          </a:p>
          <a:p>
            <a:r>
              <a:rPr lang="cs-CZ" dirty="0" smtClean="0">
                <a:latin typeface="Calibri" pitchFamily="34" charset="0"/>
                <a:cs typeface="Calibri" pitchFamily="34" charset="0"/>
              </a:rPr>
              <a:t>		</a:t>
            </a:r>
            <a:endParaRPr lang="cs-CZ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475488" y="1133856"/>
            <a:ext cx="596188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Ve středu 27. 9. 2018 se konala školní olympiáda. Disciplín bylo osm.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Páťáci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vymýšleli vlajky. Jmenovali jsme se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Emoji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, Rychlá rota,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Galaxy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team,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Národňáci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Rainbow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team,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Winner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team. </a:t>
            </a:r>
          </a:p>
          <a:p>
            <a:pPr algn="just"/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Daneček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, jelikož se nemohl účastnit, fotil děti, jak soutěží. Olympijskými disciplinami byly hod basketbalovým míčem, běh na šedesát metrů, T-běh,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běh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na pět set metrů, hluboký předklon, skok z místa, sedy lehy, postoj čápa.  </a:t>
            </a:r>
          </a:p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Na konci jsme každý dostal sušenkovou medaili a ti, kteří se umístili, obdrželi drobnou cenu. Celý den jsme si užili.</a:t>
            </a:r>
          </a:p>
          <a:p>
            <a:pPr algn="just"/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3675888" y="4608576"/>
            <a:ext cx="2944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Napsala: Eliška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Hříbalová</a:t>
            </a:r>
            <a:endParaRPr lang="cs-CZ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059936" y="8743890"/>
            <a:ext cx="301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Foto: Veronika Nevrlá</a:t>
            </a:r>
            <a:endParaRPr lang="cs-CZ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4" name="Picture 8" descr="https://img21.rajce.idnes.cz/d2101/15/15542/15542943_c59e8c245c09ac5060d0addb1783ce27/images/AC9638FE-BB6B-45D8-AAF6-B476F0D992FF.jpg?ver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0784" y="5051171"/>
            <a:ext cx="3580764" cy="35807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3394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243840" y="7114367"/>
            <a:ext cx="74191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400" dirty="0" smtClean="0">
              <a:latin typeface="Calibri" pitchFamily="34" charset="0"/>
            </a:endParaRPr>
          </a:p>
          <a:p>
            <a:endParaRPr lang="cs-CZ" sz="2400" dirty="0" smtClean="0">
              <a:latin typeface="Calibri" pitchFamily="34" charset="0"/>
            </a:endParaRPr>
          </a:p>
          <a:p>
            <a:endParaRPr lang="cs-CZ" sz="2400" dirty="0" smtClean="0">
              <a:latin typeface="Calibri" pitchFamily="34" charset="0"/>
            </a:endParaRPr>
          </a:p>
          <a:p>
            <a:endParaRPr lang="cs-CZ" sz="2400" dirty="0" smtClean="0">
              <a:latin typeface="Calibri" pitchFamily="34" charset="0"/>
            </a:endParaRPr>
          </a:p>
          <a:p>
            <a:endParaRPr lang="cs-CZ" sz="2400" dirty="0" smtClean="0">
              <a:latin typeface="Calibri" pitchFamily="34" charset="0"/>
            </a:endParaRPr>
          </a:p>
          <a:p>
            <a:endParaRPr lang="cs-CZ" sz="2400" dirty="0" smtClean="0">
              <a:latin typeface="Calibri" pitchFamily="34" charset="0"/>
            </a:endParaRPr>
          </a:p>
          <a:p>
            <a:endParaRPr lang="cs-CZ" dirty="0"/>
          </a:p>
        </p:txBody>
      </p:sp>
      <p:sp>
        <p:nvSpPr>
          <p:cNvPr id="6146" name="AutoShape 2" descr="VÃ½sledek obrÃ¡zku pro senioÅ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2212848" y="475488"/>
            <a:ext cx="420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Calibri" pitchFamily="34" charset="0"/>
                <a:cs typeface="Calibri" pitchFamily="34" charset="0"/>
              </a:rPr>
              <a:t>EXKURZE  DO  PRAHY</a:t>
            </a:r>
            <a:endParaRPr lang="cs-CZ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3639312" y="8485632"/>
            <a:ext cx="5303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Napsala: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Ami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Pernikářová</a:t>
            </a:r>
            <a:endParaRPr lang="cs-CZ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40080" y="1170432"/>
            <a:ext cx="5998464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My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páťáci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jsme se vydali na výlet do Prahy na Pražský hrad. Když jsme přijeli na nádraží do Kolína, tak nám vlak ujel </a:t>
            </a:r>
            <a:r>
              <a:rPr lang="cs-CZ" sz="2000" dirty="0" smtClean="0">
                <a:latin typeface="Calibri" pitchFamily="34" charset="0"/>
                <a:cs typeface="Calibri" pitchFamily="34" charset="0"/>
                <a:sym typeface="Wingdings"/>
              </a:rPr>
              <a:t>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. Museli jsme čekat dvacet minut. Poté přijel náš druhý vlak, naštěstí. Do Prahy jsme jeli asi třicet minutek. </a:t>
            </a:r>
          </a:p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Přijeli jsme na hlavní nádraží a pršelo. Poté jsme jeli tramvají na Pražský hrad. Tam na nás čekala paní průvodkyně Dana, která nás provázela hradem. Ve  dvanáct hodin jsme viděli, jak se střídají stráže, které hlídají hrad. </a:t>
            </a:r>
          </a:p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Jak se stráže prostřídali, tak nás čekala namáhavá cesta zpět. Na této cestě jsme se také stavili v 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McDonald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´s. Šli jsme přes Karlův most a také jsme viděli Pražský orloj. </a:t>
            </a:r>
          </a:p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Na zemi Staroměstského náměstí je dvacet sedm křížků na památku popravy sedmadvaceti českých pánů. Prošli jsme i Prašnou bránou a přes Václavské náměstí.</a:t>
            </a:r>
          </a:p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Pak už jsme jeli jen vlakem do Kolína a v Kolíně jsme přestoupili na vlak do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Církvice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. Z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církvické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státovky jsme šli zpátky sem do školy, kde jsme se rozdělili a šli jsme domů.</a:t>
            </a:r>
          </a:p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Výlet byl namáhavý, ale moc jsme si ho užili.</a:t>
            </a:r>
          </a:p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                                                                   </a:t>
            </a:r>
            <a:r>
              <a:rPr lang="cs-CZ" dirty="0" smtClean="0"/>
              <a:t>                                                 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363394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/>
          <p:cNvSpPr txBox="1"/>
          <p:nvPr/>
        </p:nvSpPr>
        <p:spPr>
          <a:xfrm>
            <a:off x="311264" y="477540"/>
            <a:ext cx="6272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b="1" dirty="0" smtClean="0">
              <a:latin typeface="Calibri" pitchFamily="34" charset="0"/>
              <a:cs typeface="Calibri" pitchFamily="34" charset="0"/>
            </a:endParaRPr>
          </a:p>
          <a:p>
            <a:pPr algn="ctr"/>
            <a:endParaRPr lang="cs-CZ" dirty="0" smtClean="0">
              <a:latin typeface="Calibri" pitchFamily="34" charset="0"/>
            </a:endParaRPr>
          </a:p>
          <a:p>
            <a:endParaRPr lang="cs-CZ" b="1" dirty="0" smtClean="0">
              <a:latin typeface="Calibri" pitchFamily="34" charset="0"/>
              <a:cs typeface="Calibri" pitchFamily="34" charset="0"/>
            </a:endParaRPr>
          </a:p>
          <a:p>
            <a:endParaRPr lang="cs-CZ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52" name="AutoShape 4" descr="https://email.seznam.cz/imageresize/?width=1920&amp;height=900&amp;mid=78608&amp;aid=3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054" name="AutoShape 6" descr="https://email.seznam.cz/imageresize/?width=1920&amp;height=900&amp;mid=78608&amp;aid=3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243840" y="917694"/>
            <a:ext cx="637032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cs-CZ" sz="1400" dirty="0" smtClean="0">
              <a:latin typeface="Calibri" pitchFamily="34" charset="0"/>
            </a:endParaRPr>
          </a:p>
          <a:p>
            <a:pPr algn="just"/>
            <a:endParaRPr lang="cs-CZ" sz="1400" dirty="0" smtClean="0">
              <a:latin typeface="Calibri" pitchFamily="34" charset="0"/>
            </a:endParaRPr>
          </a:p>
          <a:p>
            <a:pPr algn="just"/>
            <a:endParaRPr lang="cs-CZ" sz="1400" dirty="0" smtClean="0">
              <a:latin typeface="Calibri" pitchFamily="34" charset="0"/>
            </a:endParaRPr>
          </a:p>
          <a:p>
            <a:pPr algn="just"/>
            <a:endParaRPr lang="cs-CZ" sz="1400" dirty="0" smtClean="0">
              <a:latin typeface="Calibri" pitchFamily="34" charset="0"/>
            </a:endParaRPr>
          </a:p>
          <a:p>
            <a:pPr algn="just"/>
            <a:endParaRPr lang="cs-CZ" sz="1400" dirty="0" smtClean="0">
              <a:latin typeface="Calibri" pitchFamily="34" charset="0"/>
            </a:endParaRPr>
          </a:p>
          <a:p>
            <a:pPr algn="just"/>
            <a:endParaRPr lang="cs-CZ" sz="1400" dirty="0" smtClean="0">
              <a:latin typeface="Calibri" pitchFamily="34" charset="0"/>
            </a:endParaRPr>
          </a:p>
          <a:p>
            <a:pPr algn="just"/>
            <a:endParaRPr lang="cs-CZ" sz="2000" dirty="0" smtClean="0">
              <a:latin typeface="Calibri" pitchFamily="34" charset="0"/>
            </a:endParaRPr>
          </a:p>
          <a:p>
            <a:pPr algn="just"/>
            <a:endParaRPr lang="cs-CZ" sz="2000" dirty="0" smtClean="0">
              <a:latin typeface="Calibri" pitchFamily="34" charset="0"/>
            </a:endParaRPr>
          </a:p>
          <a:p>
            <a:pPr algn="just"/>
            <a:endParaRPr lang="cs-CZ" sz="2000" dirty="0" smtClean="0">
              <a:latin typeface="Calibri" pitchFamily="34" charset="0"/>
            </a:endParaRPr>
          </a:p>
          <a:p>
            <a:pPr algn="just"/>
            <a:endParaRPr lang="cs-CZ" sz="2000" dirty="0" smtClean="0">
              <a:latin typeface="Calibri" pitchFamily="34" charset="0"/>
            </a:endParaRPr>
          </a:p>
          <a:p>
            <a:pPr algn="just"/>
            <a:endParaRPr lang="cs-CZ" sz="2000" dirty="0" smtClean="0">
              <a:latin typeface="Calibri" pitchFamily="34" charset="0"/>
            </a:endParaRPr>
          </a:p>
          <a:p>
            <a:pPr algn="just"/>
            <a:endParaRPr lang="cs-CZ" sz="2000" dirty="0" smtClean="0">
              <a:latin typeface="Calibri" pitchFamily="34" charset="0"/>
            </a:endParaRPr>
          </a:p>
          <a:p>
            <a:pPr algn="just"/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2560320" y="219456"/>
            <a:ext cx="3602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Calibri" pitchFamily="34" charset="0"/>
                <a:cs typeface="Calibri" pitchFamily="34" charset="0"/>
              </a:rPr>
              <a:t>FOTO  PRAHA</a:t>
            </a:r>
            <a:endParaRPr lang="cs-CZ" sz="24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218" name="Picture 2" descr="https://img27.rajce.idnes.cz/d2701/15/15559/15559415_2e4c633b2748c5c854e7a26c040f330d/thumb/F2186220-539E-458D-A72D-411B1199FBF8.jpg?ver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1959" y="731520"/>
            <a:ext cx="5095875" cy="3810000"/>
          </a:xfrm>
          <a:prstGeom prst="rect">
            <a:avLst/>
          </a:prstGeom>
          <a:noFill/>
        </p:spPr>
      </p:pic>
      <p:pic>
        <p:nvPicPr>
          <p:cNvPr id="9220" name="Picture 4" descr="https://img27.rajce.idnes.cz/d2701/15/15559/15559415_2e4c633b2748c5c854e7a26c040f330d/thumb/A831BC66-2AA1-428D-933C-3A231621FADF.jpg?ver=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5815" y="4754880"/>
            <a:ext cx="2857500" cy="3810000"/>
          </a:xfrm>
          <a:prstGeom prst="rect">
            <a:avLst/>
          </a:prstGeom>
          <a:noFill/>
        </p:spPr>
      </p:pic>
      <p:sp>
        <p:nvSpPr>
          <p:cNvPr id="10" name="TextovéPole 9"/>
          <p:cNvSpPr txBox="1"/>
          <p:nvPr/>
        </p:nvSpPr>
        <p:spPr>
          <a:xfrm>
            <a:off x="1408176" y="8743890"/>
            <a:ext cx="502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Foto: Ludmila Hrušková, Veronika Nevrlá</a:t>
            </a:r>
            <a:endParaRPr lang="cs-CZ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394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/>
          <p:cNvSpPr txBox="1"/>
          <p:nvPr/>
        </p:nvSpPr>
        <p:spPr>
          <a:xfrm>
            <a:off x="1463040" y="329184"/>
            <a:ext cx="4462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 smtClean="0">
                <a:latin typeface="Calibri" pitchFamily="34" charset="0"/>
                <a:cs typeface="Calibri" pitchFamily="34" charset="0"/>
              </a:rPr>
              <a:t>ROZHOVOR   S   MAJITELEM</a:t>
            </a:r>
          </a:p>
          <a:p>
            <a:pPr algn="ctr"/>
            <a:r>
              <a:rPr lang="cs-CZ" sz="2400" b="1" dirty="0" smtClean="0">
                <a:latin typeface="Calibri" pitchFamily="34" charset="0"/>
                <a:cs typeface="Calibri" pitchFamily="34" charset="0"/>
              </a:rPr>
              <a:t>LOUISIANA  RANČ</a:t>
            </a:r>
          </a:p>
          <a:p>
            <a:pPr algn="ctr"/>
            <a:r>
              <a:rPr lang="cs-CZ" sz="2400" b="1" dirty="0" smtClean="0">
                <a:latin typeface="Calibri" pitchFamily="34" charset="0"/>
                <a:cs typeface="Calibri" pitchFamily="34" charset="0"/>
              </a:rPr>
              <a:t>LIBOREM   ČERNOHLÁVKEM</a:t>
            </a:r>
            <a:endParaRPr lang="cs-CZ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03504" y="1773936"/>
            <a:ext cx="5925312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R: Jak se daří ranči?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L. Č: Vzhledem k tomu, že tato sezóna byla naše první, je zájem návštěvnosti a zájem o náš ranč nad naše očekávání.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R: Co plánujete na další rok ?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L. Č: Plánujeme otevřít dráhu pro čtyřkolky A OT64Scot a poskytovat návštěvníkům ranče ubytování,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paintbolové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hřiště a Westernový salon.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R: Co jste měli na ranči za akce?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L. Č: Byli to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Maxíci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, Den pro Terezku a Dětský den.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R: Jaká zvířata byste chtěli?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L. Č: Rozšíření zvířat  se zatím neplánuje.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R: Jaké prodáváte produkty?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L.Č: Vepřové  maso, sádlo, sušené maso, uzené maso, uzené pstruhy, prodej koz a ovcí, domácí vajíčka a možnost focení se zvířátky (svatební fotky), narozeninové oslavy nebo školní výlety.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R: Chcete ještě něco říct čtenářům?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L. Č: Těšíme se na další sezónu a na setkání s Vámi.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 </a:t>
            </a:r>
          </a:p>
          <a:p>
            <a:pPr algn="r"/>
            <a:r>
              <a:rPr lang="cs-CZ" sz="2000" dirty="0" smtClean="0">
                <a:latin typeface="Calibri" pitchFamily="34" charset="0"/>
                <a:cs typeface="Calibri" pitchFamily="34" charset="0"/>
              </a:rPr>
              <a:t>Napsali: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Filda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Lanc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a Tom Kubín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363394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651352" y="864866"/>
            <a:ext cx="590184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cs-CZ" dirty="0" smtClean="0">
              <a:latin typeface="Calibri" pitchFamily="34" charset="0"/>
            </a:endParaRPr>
          </a:p>
          <a:p>
            <a:pPr algn="just"/>
            <a:r>
              <a:rPr lang="cs-CZ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r"/>
            <a:r>
              <a:rPr lang="cs-CZ" dirty="0" smtClean="0">
                <a:latin typeface="Calibri" pitchFamily="34" charset="0"/>
                <a:cs typeface="Calibri" pitchFamily="34" charset="0"/>
              </a:rPr>
              <a:t>   </a:t>
            </a: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962" name="AutoShape 2" descr="https://email.seznam.cz/imageresize/?width=1920&amp;height=900&amp;mid=78432&amp;aid=2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40964" name="AutoShape 4" descr="https://email.seznam.cz/imageresize/?width=1920&amp;height=900&amp;mid=78432&amp;aid=2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8" name="TextovéPole 7"/>
          <p:cNvSpPr txBox="1"/>
          <p:nvPr/>
        </p:nvSpPr>
        <p:spPr>
          <a:xfrm>
            <a:off x="772160" y="1219200"/>
            <a:ext cx="5445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 smtClean="0">
              <a:latin typeface="Calibri" pitchFamily="34" charset="0"/>
            </a:endParaRPr>
          </a:p>
          <a:p>
            <a:endParaRPr lang="cs-CZ" dirty="0">
              <a:latin typeface="Calibri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2578608" y="64008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Calibri" pitchFamily="34" charset="0"/>
                <a:cs typeface="Calibri" pitchFamily="34" charset="0"/>
              </a:rPr>
              <a:t>FOTO  Z  RANČE</a:t>
            </a:r>
            <a:endParaRPr lang="cs-CZ" sz="24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" name="Obrázek 11" descr="kozlí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892" y="4937760"/>
            <a:ext cx="2167128" cy="2889504"/>
          </a:xfrm>
          <a:prstGeom prst="rect">
            <a:avLst/>
          </a:prstGeom>
        </p:spPr>
      </p:pic>
      <p:pic>
        <p:nvPicPr>
          <p:cNvPr id="13" name="Obrázek 12" descr="maxíc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87752" y="4944618"/>
            <a:ext cx="3941064" cy="2955798"/>
          </a:xfrm>
          <a:prstGeom prst="rect">
            <a:avLst/>
          </a:prstGeom>
        </p:spPr>
      </p:pic>
      <p:pic>
        <p:nvPicPr>
          <p:cNvPr id="14" name="Obrázek 13" descr="mimoň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75948" y="1773936"/>
            <a:ext cx="3182052" cy="2651760"/>
          </a:xfrm>
          <a:prstGeom prst="rect">
            <a:avLst/>
          </a:prstGeom>
        </p:spPr>
      </p:pic>
      <p:pic>
        <p:nvPicPr>
          <p:cNvPr id="15" name="Obrázek 14" descr="ranch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755648"/>
            <a:ext cx="3584448" cy="2688336"/>
          </a:xfrm>
          <a:prstGeom prst="rect">
            <a:avLst/>
          </a:prstGeom>
        </p:spPr>
      </p:pic>
      <p:sp>
        <p:nvSpPr>
          <p:cNvPr id="16" name="TextovéPole 15"/>
          <p:cNvSpPr txBox="1"/>
          <p:nvPr/>
        </p:nvSpPr>
        <p:spPr>
          <a:xfrm>
            <a:off x="2029968" y="8449056"/>
            <a:ext cx="4517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dirty="0" smtClean="0">
                <a:latin typeface="Calibri" pitchFamily="34" charset="0"/>
                <a:cs typeface="Calibri" pitchFamily="34" charset="0"/>
              </a:rPr>
              <a:t>Foto: Jana Černohlávková</a:t>
            </a:r>
            <a:endParaRPr lang="cs-CZ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394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1559468" y="584479"/>
            <a:ext cx="4323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 smtClean="0">
                <a:latin typeface="Calibri" pitchFamily="34" charset="0"/>
              </a:rPr>
              <a:t>ROZHOVOR</a:t>
            </a:r>
          </a:p>
          <a:p>
            <a:pPr algn="ctr"/>
            <a:r>
              <a:rPr lang="cs-CZ" sz="2400" b="1" dirty="0" smtClean="0">
                <a:latin typeface="Calibri" pitchFamily="34" charset="0"/>
              </a:rPr>
              <a:t>S PANEM UČITELEM</a:t>
            </a:r>
          </a:p>
          <a:p>
            <a:pPr algn="ctr"/>
            <a:r>
              <a:rPr lang="cs-CZ" sz="2400" b="1" dirty="0" smtClean="0">
                <a:latin typeface="Calibri" pitchFamily="34" charset="0"/>
              </a:rPr>
              <a:t>PETREM PÁNKEM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694944" y="2560320"/>
            <a:ext cx="541324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R: Proč jste do této školy nastoupil a co Vás k tomu vedlo?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P. uč: Do školy jsem nastoupil, protože zde probíhá moderní vyučování s menším počtem žáků ve třídě. Proto děti dosahují lepších výsledků.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R: Jaký máte vztah k dětem?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P. uč: Držím se hesla, že dobrý učitel nemůže mít špatné žáky.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R: Na jakých školách jste učil, než jste nastoupil sem?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P. uč: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Zš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Masarykova, ZŠ Sadová a ZŠ Žižkov v Kutné Hoře.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R: Proč jste se rozhodl že budete učit?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P. uč: Je to rodinná tradice.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R: Kolik dětí máte ve třídě?</a:t>
            </a:r>
          </a:p>
          <a:p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P.uč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: 14 dětí. 8 dívek a 6 chlapců.</a:t>
            </a: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 </a:t>
            </a:r>
          </a:p>
          <a:p>
            <a:endParaRPr lang="cs-CZ" sz="2000" dirty="0" smtClean="0">
              <a:latin typeface="Calibri" pitchFamily="34" charset="0"/>
              <a:cs typeface="Calibri" pitchFamily="34" charset="0"/>
            </a:endParaRPr>
          </a:p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Napsaly: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Amča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Pernikářová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a Lucinka Kopřivová</a:t>
            </a:r>
          </a:p>
          <a:p>
            <a:endParaRPr lang="cs-CZ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42792" cy="219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63394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651352" y="864866"/>
            <a:ext cx="590184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cs-CZ" dirty="0" smtClean="0">
              <a:latin typeface="Calibri" pitchFamily="34" charset="0"/>
            </a:endParaRPr>
          </a:p>
          <a:p>
            <a:pPr algn="just"/>
            <a:r>
              <a:rPr lang="cs-CZ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r"/>
            <a:r>
              <a:rPr lang="cs-CZ" dirty="0" smtClean="0">
                <a:latin typeface="Calibri" pitchFamily="34" charset="0"/>
                <a:cs typeface="Calibri" pitchFamily="34" charset="0"/>
              </a:rPr>
              <a:t>   </a:t>
            </a: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962" name="AutoShape 2" descr="https://email.seznam.cz/imageresize/?width=1920&amp;height=900&amp;mid=78432&amp;aid=2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40964" name="AutoShape 4" descr="https://email.seznam.cz/imageresize/?width=1920&amp;height=900&amp;mid=78432&amp;aid=2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8" name="TextovéPole 7"/>
          <p:cNvSpPr txBox="1"/>
          <p:nvPr/>
        </p:nvSpPr>
        <p:spPr>
          <a:xfrm>
            <a:off x="386080" y="955040"/>
            <a:ext cx="6177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  <a:p>
            <a:endParaRPr lang="cs-CZ" dirty="0" smtClean="0">
              <a:latin typeface="Calibri" pitchFamily="34" charset="0"/>
            </a:endParaRPr>
          </a:p>
          <a:p>
            <a:endParaRPr lang="cs-CZ" dirty="0">
              <a:latin typeface="Calibri" pitchFamily="34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2084832" y="493776"/>
            <a:ext cx="3383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Calibri" pitchFamily="34" charset="0"/>
                <a:cs typeface="Calibri" pitchFamily="34" charset="0"/>
              </a:rPr>
              <a:t>NOVÝ   PARLAMENT</a:t>
            </a:r>
            <a:endParaRPr lang="cs-CZ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658368" y="1316736"/>
            <a:ext cx="541324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>
                <a:latin typeface="Calibri" pitchFamily="34" charset="0"/>
                <a:cs typeface="Calibri" pitchFamily="34" charset="0"/>
              </a:rPr>
              <a:t>Pro letošní školní rok je předsedou školního parlamentu Tom Kubín. Jeho zástupce je Táňa Laštovková. Zapisovatelem našeho školního parlamentu je Maty Doubrava. Jako nástěnkářka letos pracuje </a:t>
            </a:r>
            <a:r>
              <a:rPr lang="cs-CZ" sz="2400" dirty="0" err="1" smtClean="0">
                <a:latin typeface="Calibri" pitchFamily="34" charset="0"/>
                <a:cs typeface="Calibri" pitchFamily="34" charset="0"/>
              </a:rPr>
              <a:t>Amča</a:t>
            </a:r>
            <a:r>
              <a:rPr lang="cs-CZ" sz="2400" dirty="0" smtClean="0">
                <a:latin typeface="Calibri" pitchFamily="34" charset="0"/>
                <a:cs typeface="Calibri" pitchFamily="34" charset="0"/>
              </a:rPr>
              <a:t> Matoušková. Zbylí členové jsou Tonda Vařička, Kuba </a:t>
            </a:r>
            <a:r>
              <a:rPr lang="cs-CZ" sz="2400" dirty="0" err="1" smtClean="0">
                <a:latin typeface="Calibri" pitchFamily="34" charset="0"/>
                <a:cs typeface="Calibri" pitchFamily="34" charset="0"/>
              </a:rPr>
              <a:t>Bobajevský</a:t>
            </a:r>
            <a:r>
              <a:rPr lang="cs-CZ" sz="2400" dirty="0" smtClean="0">
                <a:latin typeface="Calibri" pitchFamily="34" charset="0"/>
                <a:cs typeface="Calibri" pitchFamily="34" charset="0"/>
              </a:rPr>
              <a:t>, Honza </a:t>
            </a:r>
            <a:r>
              <a:rPr lang="cs-CZ" sz="2400" dirty="0" err="1" smtClean="0">
                <a:latin typeface="Calibri" pitchFamily="34" charset="0"/>
                <a:cs typeface="Calibri" pitchFamily="34" charset="0"/>
              </a:rPr>
              <a:t>Krupa</a:t>
            </a:r>
            <a:r>
              <a:rPr lang="cs-CZ" sz="2400" dirty="0" smtClean="0">
                <a:latin typeface="Calibri" pitchFamily="34" charset="0"/>
                <a:cs typeface="Calibri" pitchFamily="34" charset="0"/>
              </a:rPr>
              <a:t>, Martin </a:t>
            </a:r>
            <a:r>
              <a:rPr lang="cs-CZ" sz="2400" dirty="0" err="1" smtClean="0">
                <a:latin typeface="Calibri" pitchFamily="34" charset="0"/>
                <a:cs typeface="Calibri" pitchFamily="34" charset="0"/>
              </a:rPr>
              <a:t>Závůrka</a:t>
            </a:r>
            <a:r>
              <a:rPr lang="cs-CZ" sz="2400" dirty="0" smtClean="0">
                <a:latin typeface="Calibri" pitchFamily="34" charset="0"/>
                <a:cs typeface="Calibri" pitchFamily="34" charset="0"/>
              </a:rPr>
              <a:t> a </a:t>
            </a:r>
            <a:r>
              <a:rPr lang="cs-CZ" sz="2400" dirty="0" err="1" smtClean="0">
                <a:latin typeface="Calibri" pitchFamily="34" charset="0"/>
                <a:cs typeface="Calibri" pitchFamily="34" charset="0"/>
              </a:rPr>
              <a:t>Jony</a:t>
            </a:r>
            <a:r>
              <a:rPr lang="cs-CZ" sz="2400" dirty="0" smtClean="0">
                <a:latin typeface="Calibri" pitchFamily="34" charset="0"/>
                <a:cs typeface="Calibri" pitchFamily="34" charset="0"/>
              </a:rPr>
              <a:t> Topol, kterým můžete říkat vaše názory a připomínky k řešení.</a:t>
            </a:r>
          </a:p>
          <a:p>
            <a:endParaRPr lang="cs-CZ" dirty="0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38" y="5497448"/>
            <a:ext cx="3065508" cy="3646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ovéPole 11"/>
          <p:cNvSpPr txBox="1"/>
          <p:nvPr/>
        </p:nvSpPr>
        <p:spPr>
          <a:xfrm>
            <a:off x="4078224" y="8743890"/>
            <a:ext cx="3547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Napal: Tonda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Vavřička</a:t>
            </a:r>
            <a:endParaRPr lang="cs-CZ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394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249382" y="864866"/>
            <a:ext cx="6608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cs-CZ" dirty="0" smtClean="0">
              <a:latin typeface="Calibri" pitchFamily="34" charset="0"/>
            </a:endParaRPr>
          </a:p>
          <a:p>
            <a:pPr algn="just"/>
            <a:endParaRPr lang="cs-CZ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962" name="AutoShape 2" descr="https://email.seznam.cz/imageresize/?width=1920&amp;height=900&amp;mid=78432&amp;aid=2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40964" name="AutoShape 4" descr="https://email.seznam.cz/imageresize/?width=1920&amp;height=900&amp;mid=78432&amp;aid=2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7" name="TextovéPole 6"/>
          <p:cNvSpPr txBox="1"/>
          <p:nvPr/>
        </p:nvSpPr>
        <p:spPr>
          <a:xfrm>
            <a:off x="2450592" y="566928"/>
            <a:ext cx="4078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Calibri" pitchFamily="34" charset="0"/>
                <a:cs typeface="Calibri" pitchFamily="34" charset="0"/>
              </a:rPr>
              <a:t>PATRONSTVÍ</a:t>
            </a:r>
            <a:endParaRPr lang="cs-CZ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530352" y="1280160"/>
            <a:ext cx="57241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Každý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páťák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má na starost svého prvňáčka, kterého si 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vybral. 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Někteří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páťáci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 jsou i ve dvojicích. Musejí se o svého prvňáčka starat, pomáhat mu s různými věcmi. </a:t>
            </a:r>
          </a:p>
          <a:p>
            <a:pPr algn="just"/>
            <a:endParaRPr lang="cs-CZ" sz="20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První školní týden jsme se seznámili, dále jsme pokračovali hrami v parku. Tam jsme složili pokřik a básničku. Pak jsme pokřik i básničku všem předvedli. </a:t>
            </a:r>
          </a:p>
          <a:p>
            <a:pPr algn="just"/>
            <a:endParaRPr lang="cs-CZ" sz="20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Prvňáčci jsou moc hodní a šikovní.</a:t>
            </a:r>
            <a:endParaRPr lang="cs-CZ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1266" name="Picture 2" descr="https://img31.rajce.idnes.cz/d3101/15/15483/15483647_3deba1cd6161a0e30604061226038893/images/CDE08B4C-351B-4640-9CA7-35329C3FDA2E.jpg?ver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9101" y="4663442"/>
            <a:ext cx="2971460" cy="3977858"/>
          </a:xfrm>
          <a:prstGeom prst="rect">
            <a:avLst/>
          </a:prstGeom>
          <a:noFill/>
        </p:spPr>
      </p:pic>
      <p:sp>
        <p:nvSpPr>
          <p:cNvPr id="10" name="TextovéPole 9"/>
          <p:cNvSpPr txBox="1"/>
          <p:nvPr/>
        </p:nvSpPr>
        <p:spPr>
          <a:xfrm>
            <a:off x="3767328" y="8774668"/>
            <a:ext cx="3090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Calibri" pitchFamily="34" charset="0"/>
                <a:cs typeface="Calibri" pitchFamily="34" charset="0"/>
              </a:rPr>
              <a:t>Foto: Ludmila Hrušková</a:t>
            </a:r>
            <a:endParaRPr lang="cs-CZ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3639312" y="4078224"/>
            <a:ext cx="3218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Napsal: Tonda 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Vavřička</a:t>
            </a:r>
            <a:endParaRPr lang="cs-CZ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394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651352" y="864866"/>
            <a:ext cx="590184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cs-CZ" dirty="0" smtClean="0">
              <a:latin typeface="Calibri" pitchFamily="34" charset="0"/>
            </a:endParaRPr>
          </a:p>
          <a:p>
            <a:pPr algn="just"/>
            <a:r>
              <a:rPr lang="cs-CZ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r"/>
            <a:r>
              <a:rPr lang="cs-CZ" dirty="0" smtClean="0">
                <a:latin typeface="Calibri" pitchFamily="34" charset="0"/>
                <a:cs typeface="Calibri" pitchFamily="34" charset="0"/>
              </a:rPr>
              <a:t>   </a:t>
            </a: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962" name="AutoShape 2" descr="https://email.seznam.cz/imageresize/?width=1920&amp;height=900&amp;mid=78432&amp;aid=2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40964" name="AutoShape 4" descr="https://email.seznam.cz/imageresize/?width=1920&amp;height=900&amp;mid=78432&amp;aid=2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0" name="TextovéPole 9"/>
          <p:cNvSpPr txBox="1"/>
          <p:nvPr/>
        </p:nvSpPr>
        <p:spPr>
          <a:xfrm>
            <a:off x="1664208" y="384048"/>
            <a:ext cx="349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 smtClean="0">
                <a:latin typeface="Calibri" pitchFamily="34" charset="0"/>
                <a:cs typeface="Calibri" pitchFamily="34" charset="0"/>
              </a:rPr>
              <a:t>VTIPY</a:t>
            </a:r>
            <a:endParaRPr lang="cs-CZ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512064" y="1024128"/>
            <a:ext cx="5760720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Paní učitelka vyvolá Pepíčka a ptá se ho: „Já studuju, ty studuješ, on studuje, my studujeme, vy studujete, oni studují. Jaký je to čas, Pepíčku?“ „Ztracený, paní učitelko."</a:t>
            </a:r>
          </a:p>
          <a:p>
            <a:pPr algn="just"/>
            <a:endParaRPr lang="cs-CZ" sz="20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Malá Zuzanka pláče mamince, že ji bolí bříško. „To proto, že je prázdné, kdybys v něm něco měla, nebolelo by tě,“ odpoví maminka. Když večer přijde tatínek z práce, vzteká se, že ho celý den bolí hlava, přijde k němu Zuzanka a povídá mu: „To proto, že je prázdná, kdybys tam něco měl, nebolela by tě.“ </a:t>
            </a:r>
          </a:p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 </a:t>
            </a:r>
          </a:p>
          <a:p>
            <a:pPr algn="just"/>
            <a:r>
              <a:rPr lang="cs-CZ" sz="2000" dirty="0" smtClean="0">
                <a:latin typeface="Calibri" pitchFamily="34" charset="0"/>
                <a:cs typeface="Calibri" pitchFamily="34" charset="0"/>
              </a:rPr>
              <a:t>„Mami, 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mami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, hoří vánoční stromeček!“ „Neříká se, že hoří, říká se, že svítí, Petříku.“ „Mami, záclony už taky svítí!“ </a:t>
            </a:r>
          </a:p>
          <a:p>
            <a:pPr algn="just"/>
            <a:endParaRPr lang="cs-CZ" sz="2000" dirty="0" smtClean="0">
              <a:latin typeface="Calibri" pitchFamily="34" charset="0"/>
              <a:cs typeface="Calibri" pitchFamily="34" charset="0"/>
            </a:endParaRPr>
          </a:p>
          <a:p>
            <a:pPr algn="r"/>
            <a:r>
              <a:rPr lang="cs-CZ" sz="2000" dirty="0" smtClean="0">
                <a:latin typeface="Calibri" pitchFamily="34" charset="0"/>
                <a:cs typeface="Calibri" pitchFamily="34" charset="0"/>
              </a:rPr>
              <a:t>Zdroj vtipů: http://vtipy.</a:t>
            </a:r>
            <a:r>
              <a:rPr lang="cs-CZ" sz="2000" dirty="0" err="1" smtClean="0">
                <a:latin typeface="Calibri" pitchFamily="34" charset="0"/>
                <a:cs typeface="Calibri" pitchFamily="34" charset="0"/>
              </a:rPr>
              <a:t>org</a:t>
            </a:r>
            <a:r>
              <a:rPr lang="cs-CZ" sz="2000" dirty="0" smtClean="0">
                <a:latin typeface="Calibri" pitchFamily="34" charset="0"/>
                <a:cs typeface="Calibri" pitchFamily="34" charset="0"/>
              </a:rPr>
              <a:t>/</a:t>
            </a:r>
          </a:p>
          <a:p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3145536" y="6986016"/>
            <a:ext cx="3474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latin typeface="Calibri" pitchFamily="34" charset="0"/>
                <a:cs typeface="Calibri" pitchFamily="34" charset="0"/>
              </a:rPr>
              <a:t>Sestavila: Lucinka Kopřivová</a:t>
            </a:r>
            <a:endParaRPr lang="cs-CZ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Obdélník 12"/>
          <p:cNvSpPr/>
          <p:nvPr/>
        </p:nvSpPr>
        <p:spPr>
          <a:xfrm>
            <a:off x="91440" y="8774668"/>
            <a:ext cx="6766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latin typeface="Calibri" pitchFamily="34" charset="0"/>
                <a:cs typeface="Calibri" pitchFamily="34" charset="0"/>
              </a:rPr>
              <a:t>Zdroj obrázku: http://www.popelky.</a:t>
            </a:r>
            <a:r>
              <a:rPr lang="cs-CZ" dirty="0" err="1" smtClean="0">
                <a:latin typeface="Calibri" pitchFamily="34" charset="0"/>
                <a:cs typeface="Calibri" pitchFamily="34" charset="0"/>
              </a:rPr>
              <a:t>cz</a:t>
            </a:r>
            <a:r>
              <a:rPr lang="cs-CZ" dirty="0" smtClean="0">
                <a:latin typeface="Calibri" pitchFamily="34" charset="0"/>
                <a:cs typeface="Calibri" pitchFamily="34" charset="0"/>
              </a:rPr>
              <a:t>/</a:t>
            </a:r>
            <a:r>
              <a:rPr lang="cs-CZ" dirty="0" err="1" smtClean="0">
                <a:latin typeface="Calibri" pitchFamily="34" charset="0"/>
                <a:cs typeface="Calibri" pitchFamily="34" charset="0"/>
              </a:rPr>
              <a:t>telo</a:t>
            </a:r>
            <a:r>
              <a:rPr lang="cs-CZ" dirty="0" smtClean="0">
                <a:latin typeface="Calibri" pitchFamily="34" charset="0"/>
                <a:cs typeface="Calibri" pitchFamily="34" charset="0"/>
              </a:rPr>
              <a:t>/zlomena-</a:t>
            </a:r>
            <a:r>
              <a:rPr lang="cs-CZ" dirty="0" err="1" smtClean="0">
                <a:latin typeface="Calibri" pitchFamily="34" charset="0"/>
                <a:cs typeface="Calibri" pitchFamily="34" charset="0"/>
              </a:rPr>
              <a:t>smichem.html</a:t>
            </a:r>
            <a:endParaRPr lang="cs-CZ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338" name="Picture 2" descr="6858ZT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896" y="6288976"/>
            <a:ext cx="2499486" cy="22433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3394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651352" y="864866"/>
            <a:ext cx="590184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cs-CZ" dirty="0" smtClean="0">
              <a:latin typeface="Calibri" pitchFamily="34" charset="0"/>
            </a:endParaRPr>
          </a:p>
          <a:p>
            <a:pPr algn="just"/>
            <a:r>
              <a:rPr lang="cs-CZ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r"/>
            <a:r>
              <a:rPr lang="cs-CZ" dirty="0" smtClean="0">
                <a:latin typeface="Calibri" pitchFamily="34" charset="0"/>
                <a:cs typeface="Calibri" pitchFamily="34" charset="0"/>
              </a:rPr>
              <a:t>   </a:t>
            </a: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  <a:p>
            <a:pPr algn="r"/>
            <a:endParaRPr lang="cs-CZ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962" name="AutoShape 2" descr="https://email.seznam.cz/imageresize/?width=1920&amp;height=900&amp;mid=78432&amp;aid=2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40964" name="AutoShape 4" descr="https://email.seznam.cz/imageresize/?width=1920&amp;height=900&amp;mid=78432&amp;aid=2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8" name="TextovéPole 7"/>
          <p:cNvSpPr txBox="1"/>
          <p:nvPr/>
        </p:nvSpPr>
        <p:spPr>
          <a:xfrm>
            <a:off x="386080" y="955040"/>
            <a:ext cx="617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 smtClean="0">
              <a:latin typeface="Calibri" pitchFamily="34" charset="0"/>
            </a:endParaRPr>
          </a:p>
          <a:p>
            <a:endParaRPr lang="cs-CZ" dirty="0">
              <a:latin typeface="Calibri" pitchFamily="34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2487168" y="365760"/>
            <a:ext cx="4370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Calibri" pitchFamily="34" charset="0"/>
                <a:cs typeface="Calibri" pitchFamily="34" charset="0"/>
              </a:rPr>
              <a:t>VÝTVARNÉ  PRÁCE</a:t>
            </a:r>
            <a:endParaRPr lang="cs-CZ" sz="24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" name="Obrázek 11" descr="unnam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5840" y="956197"/>
            <a:ext cx="5120640" cy="3679064"/>
          </a:xfrm>
          <a:prstGeom prst="rect">
            <a:avLst/>
          </a:prstGeom>
        </p:spPr>
      </p:pic>
      <p:pic>
        <p:nvPicPr>
          <p:cNvPr id="13" name="Obrázek 12" descr="unnamed (6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9215" y="4918625"/>
            <a:ext cx="5142934" cy="38413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3394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/>
          <p:cNvSpPr txBox="1"/>
          <p:nvPr/>
        </p:nvSpPr>
        <p:spPr>
          <a:xfrm>
            <a:off x="311264" y="477540"/>
            <a:ext cx="6272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b="1" dirty="0" smtClean="0">
              <a:latin typeface="Calibri" pitchFamily="34" charset="0"/>
              <a:cs typeface="Calibri" pitchFamily="34" charset="0"/>
            </a:endParaRPr>
          </a:p>
          <a:p>
            <a:pPr algn="ctr"/>
            <a:endParaRPr lang="cs-CZ" dirty="0" smtClean="0">
              <a:latin typeface="Calibri" pitchFamily="34" charset="0"/>
            </a:endParaRPr>
          </a:p>
          <a:p>
            <a:endParaRPr lang="cs-CZ" b="1" dirty="0" smtClean="0">
              <a:latin typeface="Calibri" pitchFamily="34" charset="0"/>
              <a:cs typeface="Calibri" pitchFamily="34" charset="0"/>
            </a:endParaRPr>
          </a:p>
          <a:p>
            <a:endParaRPr lang="cs-CZ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52" name="AutoShape 4" descr="https://email.seznam.cz/imageresize/?width=1920&amp;height=900&amp;mid=78608&amp;aid=3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054" name="AutoShape 6" descr="https://email.seznam.cz/imageresize/?width=1920&amp;height=900&amp;mid=78608&amp;aid=3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243840" y="1080254"/>
            <a:ext cx="63703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000" dirty="0" smtClean="0">
              <a:latin typeface="Calibri" pitchFamily="34" charset="0"/>
            </a:endParaRPr>
          </a:p>
          <a:p>
            <a:endParaRPr lang="cs-CZ" sz="2000" dirty="0" smtClean="0">
              <a:latin typeface="Calibri" pitchFamily="34" charset="0"/>
            </a:endParaRPr>
          </a:p>
          <a:p>
            <a:endParaRPr lang="cs-CZ" sz="2000" dirty="0" smtClean="0">
              <a:latin typeface="Calibri" pitchFamily="34" charset="0"/>
            </a:endParaRPr>
          </a:p>
          <a:p>
            <a:endParaRPr lang="cs-CZ" sz="2000" dirty="0" smtClean="0">
              <a:latin typeface="Calibri" pitchFamily="34" charset="0"/>
            </a:endParaRPr>
          </a:p>
          <a:p>
            <a:endParaRPr lang="cs-CZ" sz="2000" dirty="0" smtClean="0">
              <a:latin typeface="Calibri" pitchFamily="34" charset="0"/>
            </a:endParaRPr>
          </a:p>
          <a:p>
            <a:endParaRPr lang="cs-CZ" sz="2000" dirty="0" smtClean="0">
              <a:latin typeface="Calibri" pitchFamily="34" charset="0"/>
            </a:endParaRPr>
          </a:p>
          <a:p>
            <a:endParaRPr lang="cs-CZ" sz="2000" dirty="0" smtClean="0">
              <a:latin typeface="Calibri" pitchFamily="34" charset="0"/>
            </a:endParaRPr>
          </a:p>
          <a:p>
            <a:endParaRPr lang="cs-CZ" sz="2000" dirty="0" smtClean="0">
              <a:latin typeface="Calibri" pitchFamily="34" charset="0"/>
            </a:endParaRPr>
          </a:p>
          <a:p>
            <a:endParaRPr lang="cs-CZ" sz="2000" dirty="0" smtClean="0">
              <a:latin typeface="Calibri" pitchFamily="34" charset="0"/>
            </a:endParaRPr>
          </a:p>
          <a:p>
            <a:endParaRPr lang="cs-CZ" dirty="0"/>
          </a:p>
        </p:txBody>
      </p:sp>
      <p:pic>
        <p:nvPicPr>
          <p:cNvPr id="10" name="Obrázek 9" descr="unnamed (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074" y="256033"/>
            <a:ext cx="5215254" cy="3895344"/>
          </a:xfrm>
          <a:prstGeom prst="rect">
            <a:avLst/>
          </a:prstGeom>
        </p:spPr>
      </p:pic>
      <p:pic>
        <p:nvPicPr>
          <p:cNvPr id="11" name="Obrázek 10" descr="unnamed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2960" y="4700236"/>
            <a:ext cx="5238171" cy="35476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3394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/>
          <p:cNvSpPr txBox="1"/>
          <p:nvPr/>
        </p:nvSpPr>
        <p:spPr>
          <a:xfrm>
            <a:off x="311264" y="477540"/>
            <a:ext cx="6272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b="1" dirty="0" smtClean="0">
              <a:latin typeface="Calibri" pitchFamily="34" charset="0"/>
              <a:cs typeface="Calibri" pitchFamily="34" charset="0"/>
            </a:endParaRPr>
          </a:p>
          <a:p>
            <a:pPr algn="ctr"/>
            <a:endParaRPr lang="cs-CZ" dirty="0" smtClean="0">
              <a:latin typeface="Calibri" pitchFamily="34" charset="0"/>
            </a:endParaRPr>
          </a:p>
          <a:p>
            <a:endParaRPr lang="cs-CZ" b="1" dirty="0" smtClean="0">
              <a:latin typeface="Calibri" pitchFamily="34" charset="0"/>
              <a:cs typeface="Calibri" pitchFamily="34" charset="0"/>
            </a:endParaRPr>
          </a:p>
          <a:p>
            <a:endParaRPr lang="cs-CZ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52" name="AutoShape 4" descr="https://email.seznam.cz/imageresize/?width=1920&amp;height=900&amp;mid=78608&amp;aid=3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2054" name="AutoShape 6" descr="https://email.seznam.cz/imageresize/?width=1920&amp;height=900&amp;mid=78608&amp;aid=3&amp;uid=5859920&amp;default=%2Fstatic%2Fwm%2Fimg%2Fdefault-image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9" name="Obrázek 8" descr="unnamed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3793" y="365760"/>
            <a:ext cx="5960160" cy="844667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3394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2766350" y="150471"/>
            <a:ext cx="3831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latin typeface="Calibri" pitchFamily="34" charset="0"/>
                <a:cs typeface="Calibri" pitchFamily="34" charset="0"/>
              </a:rPr>
              <a:t>POZVÁNKA</a:t>
            </a:r>
            <a:endParaRPr lang="cs-CZ" sz="24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1" name="Picture 3" descr="C:\Users\Uživatel\Desktop\otevřené+hodiny20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516375" y="1891155"/>
            <a:ext cx="7952550" cy="56271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1169</TotalTime>
  <Words>951</Words>
  <Application>Microsoft Office PowerPoint</Application>
  <PresentationFormat>Předvádění na obrazovce (4:3)</PresentationFormat>
  <Paragraphs>242</Paragraphs>
  <Slides>20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1" baseType="lpstr">
      <vt:lpstr>Savon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Já</dc:creator>
  <cp:lastModifiedBy>Uživatel</cp:lastModifiedBy>
  <cp:revision>128</cp:revision>
  <dcterms:created xsi:type="dcterms:W3CDTF">2018-01-14T14:05:44Z</dcterms:created>
  <dcterms:modified xsi:type="dcterms:W3CDTF">2018-10-08T15:48:33Z</dcterms:modified>
</cp:coreProperties>
</file>